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7"/>
  </p:notesMasterIdLst>
  <p:sldIdLst>
    <p:sldId id="256" r:id="rId2"/>
    <p:sldId id="334" r:id="rId3"/>
    <p:sldId id="285" r:id="rId4"/>
    <p:sldId id="287" r:id="rId5"/>
    <p:sldId id="286" r:id="rId6"/>
    <p:sldId id="288" r:id="rId7"/>
    <p:sldId id="257" r:id="rId8"/>
    <p:sldId id="258" r:id="rId9"/>
    <p:sldId id="259" r:id="rId10"/>
    <p:sldId id="262" r:id="rId11"/>
    <p:sldId id="261" r:id="rId12"/>
    <p:sldId id="263" r:id="rId13"/>
    <p:sldId id="264" r:id="rId14"/>
    <p:sldId id="265" r:id="rId15"/>
    <p:sldId id="270" r:id="rId16"/>
    <p:sldId id="266" r:id="rId17"/>
    <p:sldId id="271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67" r:id="rId27"/>
    <p:sldId id="280" r:id="rId28"/>
    <p:sldId id="279" r:id="rId29"/>
    <p:sldId id="289" r:id="rId30"/>
    <p:sldId id="290" r:id="rId31"/>
    <p:sldId id="291" r:id="rId32"/>
    <p:sldId id="292" r:id="rId33"/>
    <p:sldId id="294" r:id="rId34"/>
    <p:sldId id="281" r:id="rId35"/>
    <p:sldId id="295" r:id="rId36"/>
    <p:sldId id="293" r:id="rId37"/>
    <p:sldId id="296" r:id="rId38"/>
    <p:sldId id="298" r:id="rId39"/>
    <p:sldId id="297" r:id="rId40"/>
    <p:sldId id="335" r:id="rId41"/>
    <p:sldId id="283" r:id="rId42"/>
    <p:sldId id="329" r:id="rId43"/>
    <p:sldId id="331" r:id="rId44"/>
    <p:sldId id="332" r:id="rId45"/>
    <p:sldId id="33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2" autoAdjust="0"/>
    <p:restoredTop sz="94660"/>
  </p:normalViewPr>
  <p:slideViewPr>
    <p:cSldViewPr snapToGrid="0">
      <p:cViewPr varScale="1">
        <p:scale>
          <a:sx n="191" d="100"/>
          <a:sy n="191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teaching.awards@eusa.ed.ac.uk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forms.office.com/e/r6XvcpSUz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17: VR and conclusion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  <p:pic>
        <p:nvPicPr>
          <p:cNvPr id="2050" name="Picture 2" descr="A bearded man wears a highly reflective futuristic VR device that reflects the image of the character Jin in 3 Body Problem">
            <a:extLst>
              <a:ext uri="{FF2B5EF4-FFF2-40B4-BE49-F238E27FC236}">
                <a16:creationId xmlns:a16="http://schemas.microsoft.com/office/drawing/2014/main" id="{A06958F3-A529-7713-ACD4-148E4A9E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9" y="104002"/>
            <a:ext cx="3481202" cy="23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 Body Problem | Netflix Media Center">
            <a:extLst>
              <a:ext uri="{FF2B5EF4-FFF2-40B4-BE49-F238E27FC236}">
                <a16:creationId xmlns:a16="http://schemas.microsoft.com/office/drawing/2014/main" id="{0E2FD6A7-9614-FFFF-DCD6-F23AED4C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49" y="176891"/>
            <a:ext cx="1085544" cy="151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92161-ADEC-344D-B43E-44171FC9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03" y="2209207"/>
            <a:ext cx="4235394" cy="24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– flat stereo displays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E06F5-1135-FC4D-8ABA-3356552DF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2862746" y="1896386"/>
            <a:ext cx="6164360" cy="34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0473-BCF1-3D4E-B4DB-8B0746CC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perception</a:t>
            </a:r>
          </a:p>
        </p:txBody>
      </p:sp>
      <p:pic>
        <p:nvPicPr>
          <p:cNvPr id="1025" name="Picture 1" descr="page57image1451630624">
            <a:extLst>
              <a:ext uri="{FF2B5EF4-FFF2-40B4-BE49-F238E27FC236}">
                <a16:creationId xmlns:a16="http://schemas.microsoft.com/office/drawing/2014/main" id="{27CDEF90-4467-714D-988B-509B834A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76" y="1574358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C0E64-FE85-8142-9914-98ACE6E68916}"/>
              </a:ext>
            </a:extLst>
          </p:cNvPr>
          <p:cNvSpPr txBox="1"/>
          <p:nvPr/>
        </p:nvSpPr>
        <p:spPr>
          <a:xfrm>
            <a:off x="7665057" y="5760720"/>
            <a:ext cx="3053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cutting and </a:t>
            </a:r>
            <a:r>
              <a:rPr lang="en-US" sz="1100" dirty="0" err="1"/>
              <a:t>vishton</a:t>
            </a:r>
            <a:r>
              <a:rPr lang="en-US" sz="1100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58082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EE67-0D4C-8844-84D0-7FBF086C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BF697-0B64-C940-8A2C-C1A05F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43" y="1095958"/>
            <a:ext cx="4955030" cy="50776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1CA24-EDB3-A540-A54F-A58749BDF98F}"/>
              </a:ext>
            </a:extLst>
          </p:cNvPr>
          <p:cNvSpPr/>
          <p:nvPr/>
        </p:nvSpPr>
        <p:spPr>
          <a:xfrm>
            <a:off x="3787472" y="617357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www.lecturio.com</a:t>
            </a:r>
            <a:r>
              <a:rPr lang="en-US" sz="1050" dirty="0"/>
              <a:t>/concepts/the-visual-pathway-and-related-disorders/</a:t>
            </a:r>
          </a:p>
        </p:txBody>
      </p:sp>
    </p:spTree>
    <p:extLst>
      <p:ext uri="{BB962C8B-B14F-4D97-AF65-F5344CB8AC3E}">
        <p14:creationId xmlns:p14="http://schemas.microsoft.com/office/powerpoint/2010/main" val="376787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System -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C53D-89AD-BB45-80A6-3987B40FE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2"/>
          <a:stretch/>
        </p:blipFill>
        <p:spPr>
          <a:xfrm>
            <a:off x="270621" y="1836751"/>
            <a:ext cx="4484449" cy="253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1329B-E0EE-7947-8E9E-F9BD26F5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45" y="1836751"/>
            <a:ext cx="2475230" cy="2536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FCFC4-6603-C546-9CA6-37DEFE235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295" y="1836750"/>
            <a:ext cx="4403587" cy="2536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A43FB-E713-2D40-AF15-05779A6E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375" y="4650279"/>
            <a:ext cx="1612602" cy="19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4A2C864-F1ED-A14E-AEC7-B10607BE9D64}"/>
              </a:ext>
            </a:extLst>
          </p:cNvPr>
          <p:cNvSpPr/>
          <p:nvPr/>
        </p:nvSpPr>
        <p:spPr>
          <a:xfrm>
            <a:off x="2001580" y="1472375"/>
            <a:ext cx="3463823" cy="1993007"/>
          </a:xfrm>
          <a:prstGeom prst="frame">
            <a:avLst>
              <a:gd name="adj1" fmla="val 492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2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displays?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C6F6-E791-BD47-BD10-20E336A2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03364"/>
            <a:ext cx="1812032" cy="10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2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displays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C6F6-E791-BD47-BD10-20E336A2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03364"/>
            <a:ext cx="1812032" cy="1014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B25FD-D19D-EF49-9FE0-EED133E6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0" y="1610140"/>
            <a:ext cx="10459622" cy="4035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70A6F-FE59-BA40-A2E6-1FBBC65BFBBB}"/>
              </a:ext>
            </a:extLst>
          </p:cNvPr>
          <p:cNvSpPr txBox="1"/>
          <p:nvPr/>
        </p:nvSpPr>
        <p:spPr>
          <a:xfrm>
            <a:off x="9541565" y="5645426"/>
            <a:ext cx="2035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Holliman et al 2011</a:t>
            </a:r>
          </a:p>
        </p:txBody>
      </p:sp>
    </p:spTree>
    <p:extLst>
      <p:ext uri="{BB962C8B-B14F-4D97-AF65-F5344CB8AC3E}">
        <p14:creationId xmlns:p14="http://schemas.microsoft.com/office/powerpoint/2010/main" val="78595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</p:spTree>
    <p:extLst>
      <p:ext uri="{BB962C8B-B14F-4D97-AF65-F5344CB8AC3E}">
        <p14:creationId xmlns:p14="http://schemas.microsoft.com/office/powerpoint/2010/main" val="235132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566B-481F-7240-BACE-8AB024EC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84" y="1536790"/>
            <a:ext cx="3820485" cy="3410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EE0B64-9CD0-8940-9B55-36F33B9D5620}"/>
              </a:ext>
            </a:extLst>
          </p:cNvPr>
          <p:cNvSpPr/>
          <p:nvPr/>
        </p:nvSpPr>
        <p:spPr>
          <a:xfrm>
            <a:off x="7494619" y="4946975"/>
            <a:ext cx="21643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https://www.kula3d.com/how-to-use-the-cross-eyed-method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6DC9B2B-1624-134C-9BE2-2328D0A737FA}"/>
              </a:ext>
            </a:extLst>
          </p:cNvPr>
          <p:cNvSpPr/>
          <p:nvPr/>
        </p:nvSpPr>
        <p:spPr>
          <a:xfrm>
            <a:off x="1548356" y="1456472"/>
            <a:ext cx="2785105" cy="1111799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64F6-67B2-5F2B-F690-6A6D3857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demand: Shadow maps</a:t>
            </a:r>
          </a:p>
        </p:txBody>
      </p:sp>
    </p:spTree>
    <p:extLst>
      <p:ext uri="{BB962C8B-B14F-4D97-AF65-F5344CB8AC3E}">
        <p14:creationId xmlns:p14="http://schemas.microsoft.com/office/powerpoint/2010/main" val="38320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566B-481F-7240-BACE-8AB024EC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3" y="-3801560"/>
            <a:ext cx="3820485" cy="341018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2696877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D6C64-371B-3541-A042-6FB73713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157" y="1612841"/>
            <a:ext cx="27940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E6469-48E7-C348-8BB0-6EA4AADB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148" y="1612841"/>
            <a:ext cx="27940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BA7EA-F17F-754C-9ADC-28A5046D8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814" y="3230905"/>
            <a:ext cx="2792343" cy="2755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1B091-32A6-644D-8D32-09DD7B09B565}"/>
              </a:ext>
            </a:extLst>
          </p:cNvPr>
          <p:cNvSpPr txBox="1"/>
          <p:nvPr/>
        </p:nvSpPr>
        <p:spPr>
          <a:xfrm>
            <a:off x="8575148" y="3870579"/>
            <a:ext cx="201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</a:p>
        </p:txBody>
      </p:sp>
    </p:spTree>
    <p:extLst>
      <p:ext uri="{BB962C8B-B14F-4D97-AF65-F5344CB8AC3E}">
        <p14:creationId xmlns:p14="http://schemas.microsoft.com/office/powerpoint/2010/main" val="365747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3317080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D6C64-371B-3541-A042-6FB73713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49" y="-1574032"/>
            <a:ext cx="2794000" cy="153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E6469-48E7-C348-8BB0-6EA4AADB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688" y="-2018532"/>
            <a:ext cx="27940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BA7EA-F17F-754C-9ADC-28A5046D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91" y="6975968"/>
            <a:ext cx="2792343" cy="2755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A75B8-244C-A343-8966-E826AA17A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391" y="1322392"/>
            <a:ext cx="6048292" cy="478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84AC3-7D04-C047-AEC5-970C1A5FB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03" y="4888517"/>
            <a:ext cx="1679050" cy="10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6" y="3937283"/>
            <a:ext cx="2785105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A75B8-244C-A343-8966-E826AA17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08" y="-4877961"/>
            <a:ext cx="6048292" cy="478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84AC3-7D04-C047-AEC5-970C1A5F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90" y="6953415"/>
            <a:ext cx="1679050" cy="1068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DF8B3B-6E41-D747-BAC8-2AE00499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307" y="1603943"/>
            <a:ext cx="5740250" cy="2583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A5B79-7EBD-7F4E-A10D-887FFCEE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07" y="4436831"/>
            <a:ext cx="2794000" cy="209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B7A0E-0820-5049-AF5C-580CD569413E}"/>
              </a:ext>
            </a:extLst>
          </p:cNvPr>
          <p:cNvSpPr txBox="1"/>
          <p:nvPr/>
        </p:nvSpPr>
        <p:spPr>
          <a:xfrm>
            <a:off x="8304805" y="6209681"/>
            <a:ext cx="22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circularly </a:t>
            </a:r>
            <a:r>
              <a:rPr lang="en-US" dirty="0" err="1"/>
              <a:t>polarised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2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4565437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F8B3B-6E41-D747-BAC8-2AE00499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61" y="-2835438"/>
            <a:ext cx="5740250" cy="2583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A5B79-7EBD-7F4E-A10D-887FFCEE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21" y="6965346"/>
            <a:ext cx="2794000" cy="209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62" y="2057002"/>
            <a:ext cx="2613328" cy="13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Chromatic/Interference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5169738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1" y="-1549686"/>
            <a:ext cx="2613328" cy="1371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AC54E9-A1E2-0649-96F4-7F6ED384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1" y="1366834"/>
            <a:ext cx="2563181" cy="5007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2DAEB-9DC7-7D4E-BCF6-5444F23E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92389" y="2674641"/>
            <a:ext cx="4394420" cy="21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displays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C36-05E4-4646-BFB4-D52A2CB80D4E}"/>
              </a:ext>
            </a:extLst>
          </p:cNvPr>
          <p:cNvSpPr/>
          <p:nvPr/>
        </p:nvSpPr>
        <p:spPr>
          <a:xfrm>
            <a:off x="1656521" y="153147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Side-by-side images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wall-eyed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cross-eyed</a:t>
            </a:r>
          </a:p>
          <a:p>
            <a:pPr lvl="1"/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Stereoscopes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Anaglyphs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Polarisation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Eclipse (active shutters)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rgbClr val="D1D2D3"/>
                </a:solidFill>
                <a:latin typeface="Slack-Lato"/>
              </a:rPr>
              <a:t>Chromatic/Interference</a:t>
            </a:r>
          </a:p>
          <a:p>
            <a:pPr marL="285750" indent="-285750">
              <a:buFontTx/>
              <a:buChar char="-"/>
            </a:pPr>
            <a:endParaRPr lang="en-GB" sz="2000" dirty="0">
              <a:solidFill>
                <a:srgbClr val="D1D2D3"/>
              </a:solidFill>
              <a:latin typeface="Slack-Lato"/>
            </a:endParaRPr>
          </a:p>
          <a:p>
            <a:pPr marL="285750" indent="-285750">
              <a:buFontTx/>
              <a:buChar char="-"/>
            </a:pPr>
            <a:r>
              <a:rPr lang="en-GB" sz="2000" dirty="0" err="1">
                <a:solidFill>
                  <a:srgbClr val="D1D2D3"/>
                </a:solidFill>
                <a:latin typeface="Slack-Lato"/>
              </a:rPr>
              <a:t>Autostereoscopy</a:t>
            </a:r>
            <a:endParaRPr lang="en-GB" sz="2000" dirty="0">
              <a:solidFill>
                <a:srgbClr val="D1D2D3"/>
              </a:solidFill>
              <a:latin typeface="Slack-Lato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71D65A2-B615-CB47-A61A-4003D94DE0BA}"/>
              </a:ext>
            </a:extLst>
          </p:cNvPr>
          <p:cNvSpPr/>
          <p:nvPr/>
        </p:nvSpPr>
        <p:spPr>
          <a:xfrm>
            <a:off x="1548355" y="5781990"/>
            <a:ext cx="3039547" cy="499548"/>
          </a:xfrm>
          <a:prstGeom prst="frame">
            <a:avLst>
              <a:gd name="adj1" fmla="val 172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5AA37-5FED-0246-928B-50C7B11B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1" y="-1549686"/>
            <a:ext cx="2613328" cy="137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79550-19F8-2847-ADC4-EFC850E3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630" y="2324766"/>
            <a:ext cx="4744278" cy="27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Holographic displays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45406-CAEF-A644-AF86-FA13F04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2" y="1606715"/>
            <a:ext cx="57785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70DA7-A6A5-9646-B585-6FF3314F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8" y="1606715"/>
            <a:ext cx="567715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8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mounted displays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5D7B9-F9B4-9244-BB3F-DEF80778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6" y="336624"/>
            <a:ext cx="1355952" cy="7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28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4A2C864-F1ED-A14E-AEC7-B10607BE9D64}"/>
              </a:ext>
            </a:extLst>
          </p:cNvPr>
          <p:cNvSpPr/>
          <p:nvPr/>
        </p:nvSpPr>
        <p:spPr>
          <a:xfrm>
            <a:off x="5670170" y="1457882"/>
            <a:ext cx="6402779" cy="1993007"/>
          </a:xfrm>
          <a:prstGeom prst="frame">
            <a:avLst>
              <a:gd name="adj1" fmla="val 492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rendering for HMDs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9140F0-F85B-E346-9C4A-5D59976AAC06}"/>
              </a:ext>
            </a:extLst>
          </p:cNvPr>
          <p:cNvGrpSpPr/>
          <p:nvPr/>
        </p:nvGrpSpPr>
        <p:grpSpPr>
          <a:xfrm>
            <a:off x="1009500" y="400181"/>
            <a:ext cx="1776232" cy="421104"/>
            <a:chOff x="5537209" y="1274790"/>
            <a:chExt cx="6382534" cy="1920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0D7482-CA77-6A44-834B-392D3C9A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58D50B-C0A0-1848-A439-349B2CCD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A3F5A7-8664-6140-B24F-4B38274E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41" y="4901848"/>
            <a:ext cx="1158936" cy="7489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7926579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7753796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2F0AF-18FB-9849-B779-F2D996FF8F43}"/>
              </a:ext>
            </a:extLst>
          </p:cNvPr>
          <p:cNvGrpSpPr/>
          <p:nvPr/>
        </p:nvGrpSpPr>
        <p:grpSpPr>
          <a:xfrm>
            <a:off x="7097100" y="2648324"/>
            <a:ext cx="4507531" cy="2403491"/>
            <a:chOff x="1354553" y="2872740"/>
            <a:chExt cx="4507531" cy="2403491"/>
          </a:xfrm>
        </p:grpSpPr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8D485012-5AFC-1746-B5D6-A8A5433D0126}"/>
                </a:ext>
              </a:extLst>
            </p:cNvPr>
            <p:cNvSpPr/>
            <p:nvPr/>
          </p:nvSpPr>
          <p:spPr>
            <a:xfrm rot="19494408">
              <a:off x="3395331" y="2872740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A60D39E-2096-2149-8D09-A074D1994A5B}"/>
                </a:ext>
              </a:extLst>
            </p:cNvPr>
            <p:cNvSpPr/>
            <p:nvPr/>
          </p:nvSpPr>
          <p:spPr>
            <a:xfrm rot="8670776">
              <a:off x="1354553" y="3249311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86A069C-94BE-064F-B2F2-12A606ECE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10" b="-988"/>
          <a:stretch/>
        </p:blipFill>
        <p:spPr>
          <a:xfrm>
            <a:off x="10764418" y="3384517"/>
            <a:ext cx="894904" cy="820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E457B-23C6-174B-B01F-63E2CD185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893" y="2114666"/>
            <a:ext cx="1372822" cy="76878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7E81B-0963-9641-A234-2A24142C7EC3}"/>
              </a:ext>
            </a:extLst>
          </p:cNvPr>
          <p:cNvCxnSpPr>
            <a:stCxn id="15" idx="2"/>
            <a:endCxn id="3" idx="0"/>
          </p:cNvCxnSpPr>
          <p:nvPr/>
        </p:nvCxnSpPr>
        <p:spPr>
          <a:xfrm>
            <a:off x="7986830" y="4343400"/>
            <a:ext cx="509479" cy="55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630711-EA5B-9D46-A376-2D9D657678A3}"/>
              </a:ext>
            </a:extLst>
          </p:cNvPr>
          <p:cNvSpPr txBox="1"/>
          <p:nvPr/>
        </p:nvSpPr>
        <p:spPr>
          <a:xfrm>
            <a:off x="7916841" y="5615575"/>
            <a:ext cx="15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micro-display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44AC6-7328-054F-A5B0-B6E7E7949BA8}"/>
              </a:ext>
            </a:extLst>
          </p:cNvPr>
          <p:cNvCxnSpPr>
            <a:cxnSpLocks/>
          </p:cNvCxnSpPr>
          <p:nvPr/>
        </p:nvCxnSpPr>
        <p:spPr>
          <a:xfrm>
            <a:off x="7984286" y="3522035"/>
            <a:ext cx="1370223" cy="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0FA001-3F08-DD4B-B145-05D92623D43F}"/>
              </a:ext>
            </a:extLst>
          </p:cNvPr>
          <p:cNvCxnSpPr>
            <a:cxnSpLocks/>
          </p:cNvCxnSpPr>
          <p:nvPr/>
        </p:nvCxnSpPr>
        <p:spPr>
          <a:xfrm flipH="1" flipV="1">
            <a:off x="9349538" y="3522036"/>
            <a:ext cx="1862332" cy="425031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5520D6-B0B5-594F-9D65-4018E5179963}"/>
              </a:ext>
            </a:extLst>
          </p:cNvPr>
          <p:cNvCxnSpPr>
            <a:cxnSpLocks/>
          </p:cNvCxnSpPr>
          <p:nvPr/>
        </p:nvCxnSpPr>
        <p:spPr>
          <a:xfrm flipH="1" flipV="1">
            <a:off x="7974480" y="3509641"/>
            <a:ext cx="2628679" cy="668348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10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D5B1-2B09-B24F-B0B2-C055004E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00" y="125508"/>
            <a:ext cx="5795600" cy="6606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4D94C-2BC3-3B45-B023-69FEBE3B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96" y="125508"/>
            <a:ext cx="1957536" cy="2605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690D1-6849-134B-A198-5A83CABC6927}"/>
              </a:ext>
            </a:extLst>
          </p:cNvPr>
          <p:cNvSpPr/>
          <p:nvPr/>
        </p:nvSpPr>
        <p:spPr>
          <a:xfrm>
            <a:off x="8993800" y="6470882"/>
            <a:ext cx="2903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virtualspeech.com</a:t>
            </a:r>
            <a:r>
              <a:rPr lang="en-US" sz="1100" dirty="0"/>
              <a:t>/blog/history-of-</a:t>
            </a:r>
            <a:r>
              <a:rPr lang="en-US" sz="1100" dirty="0" err="1"/>
              <a:t>vr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1D1EA-B2D4-1841-BD7A-A808CA434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88" r="29307"/>
          <a:stretch/>
        </p:blipFill>
        <p:spPr>
          <a:xfrm>
            <a:off x="8730343" y="862944"/>
            <a:ext cx="2307772" cy="292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5AAA7-BB32-7647-938E-3DBF8C6DF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765" y="4456953"/>
            <a:ext cx="2873828" cy="1602006"/>
          </a:xfrm>
          <a:prstGeom prst="rect">
            <a:avLst/>
          </a:prstGeom>
        </p:spPr>
      </p:pic>
      <p:pic>
        <p:nvPicPr>
          <p:cNvPr id="1026" name="Picture 2" descr="Hello Apple Vision Pro">
            <a:extLst>
              <a:ext uri="{FF2B5EF4-FFF2-40B4-BE49-F238E27FC236}">
                <a16:creationId xmlns:a16="http://schemas.microsoft.com/office/drawing/2014/main" id="{0F7C4AC0-C14F-8533-2126-1F532AA4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18" y="4861367"/>
            <a:ext cx="3549570" cy="19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53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HMDs are simple magnifiers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3F5A7-8664-6140-B24F-4B38274E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841" y="4901848"/>
            <a:ext cx="1158936" cy="7489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7926579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7753796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2F0AF-18FB-9849-B779-F2D996FF8F43}"/>
              </a:ext>
            </a:extLst>
          </p:cNvPr>
          <p:cNvGrpSpPr/>
          <p:nvPr/>
        </p:nvGrpSpPr>
        <p:grpSpPr>
          <a:xfrm>
            <a:off x="7097100" y="2648324"/>
            <a:ext cx="4507531" cy="2403491"/>
            <a:chOff x="1354553" y="2872740"/>
            <a:chExt cx="4507531" cy="2403491"/>
          </a:xfrm>
        </p:grpSpPr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8D485012-5AFC-1746-B5D6-A8A5433D0126}"/>
                </a:ext>
              </a:extLst>
            </p:cNvPr>
            <p:cNvSpPr/>
            <p:nvPr/>
          </p:nvSpPr>
          <p:spPr>
            <a:xfrm rot="19494408">
              <a:off x="3395331" y="2872740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6A60D39E-2096-2149-8D09-A074D1994A5B}"/>
                </a:ext>
              </a:extLst>
            </p:cNvPr>
            <p:cNvSpPr/>
            <p:nvPr/>
          </p:nvSpPr>
          <p:spPr>
            <a:xfrm rot="8670776">
              <a:off x="1354553" y="3249311"/>
              <a:ext cx="2466753" cy="2026920"/>
            </a:xfrm>
            <a:prstGeom prst="chord">
              <a:avLst>
                <a:gd name="adj1" fmla="val 10805929"/>
                <a:gd name="adj2" fmla="val 14003704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86A069C-94BE-064F-B2F2-12A606EC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0" b="-988"/>
          <a:stretch/>
        </p:blipFill>
        <p:spPr>
          <a:xfrm>
            <a:off x="10764418" y="3384517"/>
            <a:ext cx="894904" cy="820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9E457B-23C6-174B-B01F-63E2CD18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93" y="2114666"/>
            <a:ext cx="1372822" cy="76878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E7E81B-0963-9641-A234-2A24142C7EC3}"/>
              </a:ext>
            </a:extLst>
          </p:cNvPr>
          <p:cNvCxnSpPr>
            <a:stCxn id="15" idx="2"/>
            <a:endCxn id="3" idx="0"/>
          </p:cNvCxnSpPr>
          <p:nvPr/>
        </p:nvCxnSpPr>
        <p:spPr>
          <a:xfrm>
            <a:off x="7986830" y="4343400"/>
            <a:ext cx="509479" cy="55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630711-EA5B-9D46-A376-2D9D657678A3}"/>
              </a:ext>
            </a:extLst>
          </p:cNvPr>
          <p:cNvSpPr txBox="1"/>
          <p:nvPr/>
        </p:nvSpPr>
        <p:spPr>
          <a:xfrm>
            <a:off x="7916841" y="5615575"/>
            <a:ext cx="151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micro-display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44AC6-7328-054F-A5B0-B6E7E7949BA8}"/>
              </a:ext>
            </a:extLst>
          </p:cNvPr>
          <p:cNvCxnSpPr>
            <a:cxnSpLocks/>
          </p:cNvCxnSpPr>
          <p:nvPr/>
        </p:nvCxnSpPr>
        <p:spPr>
          <a:xfrm>
            <a:off x="7984286" y="3522035"/>
            <a:ext cx="1370223" cy="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0FA001-3F08-DD4B-B145-05D92623D43F}"/>
              </a:ext>
            </a:extLst>
          </p:cNvPr>
          <p:cNvCxnSpPr>
            <a:cxnSpLocks/>
          </p:cNvCxnSpPr>
          <p:nvPr/>
        </p:nvCxnSpPr>
        <p:spPr>
          <a:xfrm flipH="1" flipV="1">
            <a:off x="9349538" y="3522036"/>
            <a:ext cx="1862332" cy="425031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DCBBDE-1F9D-9D48-B25C-2CA9ADCDCD34}"/>
              </a:ext>
            </a:extLst>
          </p:cNvPr>
          <p:cNvCxnSpPr>
            <a:cxnSpLocks/>
          </p:cNvCxnSpPr>
          <p:nvPr/>
        </p:nvCxnSpPr>
        <p:spPr>
          <a:xfrm>
            <a:off x="3583720" y="2521419"/>
            <a:ext cx="5765818" cy="99674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6F5700-5C39-B948-9E91-CA2AF7397AC0}"/>
              </a:ext>
            </a:extLst>
          </p:cNvPr>
          <p:cNvCxnSpPr>
            <a:cxnSpLocks/>
          </p:cNvCxnSpPr>
          <p:nvPr/>
        </p:nvCxnSpPr>
        <p:spPr>
          <a:xfrm flipH="1" flipV="1">
            <a:off x="3588691" y="2531252"/>
            <a:ext cx="4380818" cy="98525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5520D6-B0B5-594F-9D65-4018E5179963}"/>
              </a:ext>
            </a:extLst>
          </p:cNvPr>
          <p:cNvCxnSpPr>
            <a:cxnSpLocks/>
          </p:cNvCxnSpPr>
          <p:nvPr/>
        </p:nvCxnSpPr>
        <p:spPr>
          <a:xfrm flipH="1" flipV="1">
            <a:off x="7974480" y="3509641"/>
            <a:ext cx="2628679" cy="668348"/>
          </a:xfrm>
          <a:prstGeom prst="line">
            <a:avLst/>
          </a:prstGeom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90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– </a:t>
            </a:r>
            <a:r>
              <a:rPr lang="en-US" dirty="0" err="1"/>
              <a:t>centred</a:t>
            </a:r>
            <a:r>
              <a:rPr lang="en-US" dirty="0"/>
              <a:t> scene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992C4D-5624-3047-B92B-E13EBA78FEFF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FF17C0-8054-454E-9CD9-E422D219BF75}"/>
              </a:ext>
            </a:extLst>
          </p:cNvPr>
          <p:cNvSpPr/>
          <p:nvPr/>
        </p:nvSpPr>
        <p:spPr>
          <a:xfrm>
            <a:off x="3315522" y="1591977"/>
            <a:ext cx="7262573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2573" h="4585157">
                <a:moveTo>
                  <a:pt x="7262573" y="2230083"/>
                </a:moveTo>
                <a:lnTo>
                  <a:pt x="0" y="0"/>
                </a:lnTo>
                <a:lnTo>
                  <a:pt x="6579" y="4585157"/>
                </a:lnTo>
                <a:lnTo>
                  <a:pt x="7262573" y="2230083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1B8D46-60D2-C347-89F5-795D54421CFB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40339-7715-8442-864D-A78C8A4B4F8A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7D4699-2635-A142-8CD2-EB580374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8333" r="24795" b="9951"/>
          <a:stretch/>
        </p:blipFill>
        <p:spPr>
          <a:xfrm>
            <a:off x="10392942" y="3350265"/>
            <a:ext cx="995504" cy="9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4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E7FA72-C866-594C-A78E-CA25D7456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2" t="8333" r="24795" b="9951"/>
          <a:stretch/>
        </p:blipFill>
        <p:spPr>
          <a:xfrm>
            <a:off x="10392942" y="3350265"/>
            <a:ext cx="995504" cy="92631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B33847-E948-5244-905E-DC762E1660A1}"/>
              </a:ext>
            </a:extLst>
          </p:cNvPr>
          <p:cNvCxnSpPr>
            <a:cxnSpLocks/>
          </p:cNvCxnSpPr>
          <p:nvPr/>
        </p:nvCxnSpPr>
        <p:spPr>
          <a:xfrm flipV="1">
            <a:off x="1301306" y="3813424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view – symmetric view frustum 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9D8F-66CA-3F47-9592-4D3F097ED6AE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58426B-0250-3440-BBA5-021E206C0E48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B1335A-3B6A-444B-AF31-90BA7FA0AEE6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10E5-1020-C44C-996F-3AF9E5E5ED1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489B52-3A10-FB44-B53D-C7B4777E6A51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1A01A-9D5E-8D4E-826D-F94D4AC3044A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60FE6B-0162-8841-8DA3-934E9D94D025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A71A5-E40E-5C42-8B89-9098A07B0F24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B1BF0F2-2C69-C447-99EB-0B780F444301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146A2-2372-3841-B1A9-B976F61DB58C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10169E4-81D2-9641-B9BD-3C3C528B241D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417E67-4D47-3548-9C2F-F661A719851B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F21121-9EA0-8143-A468-CC39EF405EE5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443045-B754-9D41-BD87-EC08C3D84E87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484166-808F-2A48-A2AF-6B248FFA99A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EB2C49-4ED0-0B4A-B38D-3AF2C1CC03EA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37481A-ACED-C749-B9B6-FC271AF8FEF9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992C4D-5624-3047-B92B-E13EBA78FEFF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FF17C0-8054-454E-9CD9-E422D219BF75}"/>
              </a:ext>
            </a:extLst>
          </p:cNvPr>
          <p:cNvSpPr/>
          <p:nvPr/>
        </p:nvSpPr>
        <p:spPr>
          <a:xfrm>
            <a:off x="3315522" y="1591977"/>
            <a:ext cx="7262573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2573" h="4585157">
                <a:moveTo>
                  <a:pt x="7262573" y="2230083"/>
                </a:moveTo>
                <a:lnTo>
                  <a:pt x="0" y="0"/>
                </a:lnTo>
                <a:lnTo>
                  <a:pt x="6579" y="4585157"/>
                </a:lnTo>
                <a:lnTo>
                  <a:pt x="7262573" y="2230083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1B8D46-60D2-C347-89F5-795D54421CFB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40339-7715-8442-864D-A78C8A4B4F8A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4AAF9-3567-3740-A6C4-AA4C4A5F7522}"/>
              </a:ext>
            </a:extLst>
          </p:cNvPr>
          <p:cNvSpPr txBox="1"/>
          <p:nvPr/>
        </p:nvSpPr>
        <p:spPr>
          <a:xfrm>
            <a:off x="8451652" y="2484577"/>
            <a:ext cx="11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</p:spTree>
    <p:extLst>
      <p:ext uri="{BB962C8B-B14F-4D97-AF65-F5344CB8AC3E}">
        <p14:creationId xmlns:p14="http://schemas.microsoft.com/office/powerpoint/2010/main" val="22352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only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096606" y="5336655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 and rotate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6361001" y="6073054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47987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off-axis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650481" y="5359678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toe-in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4425797" y="5906756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87F47-99D5-1643-AEC3-D9CFAEB5BED7}"/>
              </a:ext>
            </a:extLst>
          </p:cNvPr>
          <p:cNvSpPr txBox="1"/>
          <p:nvPr/>
        </p:nvSpPr>
        <p:spPr>
          <a:xfrm>
            <a:off x="7407036" y="2203134"/>
            <a:ext cx="251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vertical parallax</a:t>
            </a:r>
          </a:p>
        </p:txBody>
      </p:sp>
    </p:spTree>
    <p:extLst>
      <p:ext uri="{BB962C8B-B14F-4D97-AF65-F5344CB8AC3E}">
        <p14:creationId xmlns:p14="http://schemas.microsoft.com/office/powerpoint/2010/main" val="160598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?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22453E-10A1-0242-A3D2-650B9A771A82}"/>
              </a:ext>
            </a:extLst>
          </p:cNvPr>
          <p:cNvSpPr/>
          <p:nvPr/>
        </p:nvSpPr>
        <p:spPr>
          <a:xfrm rot="5400000">
            <a:off x="1948068" y="2035853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A50B20-BA21-5649-BCF4-0DF4A1973CE4}"/>
              </a:ext>
            </a:extLst>
          </p:cNvPr>
          <p:cNvSpPr/>
          <p:nvPr/>
        </p:nvSpPr>
        <p:spPr>
          <a:xfrm rot="5400000">
            <a:off x="1355015" y="2034779"/>
            <a:ext cx="3804510" cy="2945222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5374939-EE34-0942-A47F-9F717BEB9812}"/>
              </a:ext>
            </a:extLst>
          </p:cNvPr>
          <p:cNvSpPr/>
          <p:nvPr/>
        </p:nvSpPr>
        <p:spPr>
          <a:xfrm rot="5760775">
            <a:off x="6430162" y="1962701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7739ED2-DDB0-8748-B0D2-8121D814AEEB}"/>
              </a:ext>
            </a:extLst>
          </p:cNvPr>
          <p:cNvSpPr/>
          <p:nvPr/>
        </p:nvSpPr>
        <p:spPr>
          <a:xfrm rot="4814349">
            <a:off x="7109804" y="2035057"/>
            <a:ext cx="3794036" cy="2932600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0959-B59B-534C-AE96-5AE423B5F677}"/>
              </a:ext>
            </a:extLst>
          </p:cNvPr>
          <p:cNvSpPr txBox="1"/>
          <p:nvPr/>
        </p:nvSpPr>
        <p:spPr>
          <a:xfrm>
            <a:off x="3032649" y="5409645"/>
            <a:ext cx="12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off-axis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3A8DC-5CE1-D44F-9850-D73C0BD25C25}"/>
              </a:ext>
            </a:extLst>
          </p:cNvPr>
          <p:cNvSpPr txBox="1"/>
          <p:nvPr/>
        </p:nvSpPr>
        <p:spPr>
          <a:xfrm>
            <a:off x="8650481" y="5359678"/>
            <a:ext cx="172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toe-in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118CA-3778-0F44-A8A1-A751CBEDBE1F}"/>
              </a:ext>
            </a:extLst>
          </p:cNvPr>
          <p:cNvSpPr/>
          <p:nvPr/>
        </p:nvSpPr>
        <p:spPr>
          <a:xfrm>
            <a:off x="4425797" y="5906756"/>
            <a:ext cx="3329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paulbourke.net</a:t>
            </a:r>
            <a:r>
              <a:rPr lang="en-US" sz="1100" dirty="0"/>
              <a:t>/</a:t>
            </a:r>
            <a:r>
              <a:rPr lang="en-US" sz="1100" dirty="0" err="1"/>
              <a:t>stereographics</a:t>
            </a:r>
            <a:r>
              <a:rPr lang="en-US" sz="1100" dirty="0"/>
              <a:t>/</a:t>
            </a:r>
            <a:r>
              <a:rPr lang="en-US" sz="1100" dirty="0" err="1"/>
              <a:t>stereorender</a:t>
            </a:r>
            <a:r>
              <a:rPr lang="en-US" sz="1100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87F47-99D5-1643-AEC3-D9CFAEB5BED7}"/>
              </a:ext>
            </a:extLst>
          </p:cNvPr>
          <p:cNvSpPr txBox="1"/>
          <p:nvPr/>
        </p:nvSpPr>
        <p:spPr>
          <a:xfrm>
            <a:off x="7407036" y="2203134"/>
            <a:ext cx="251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vertical parallax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4F3E485-6862-0A42-9A9B-4314AAC4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2225548" y="1158591"/>
            <a:ext cx="7530520" cy="40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2AA6D-A703-4145-98B7-F9438394124C}"/>
              </a:ext>
            </a:extLst>
          </p:cNvPr>
          <p:cNvCxnSpPr>
            <a:cxnSpLocks/>
          </p:cNvCxnSpPr>
          <p:nvPr/>
        </p:nvCxnSpPr>
        <p:spPr>
          <a:xfrm flipV="1">
            <a:off x="1328718" y="4084239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– asymmetric frusta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A8A48A-A8DE-F048-A714-ABE4A62AB86B}"/>
              </a:ext>
            </a:extLst>
          </p:cNvPr>
          <p:cNvCxnSpPr>
            <a:cxnSpLocks/>
          </p:cNvCxnSpPr>
          <p:nvPr/>
        </p:nvCxnSpPr>
        <p:spPr>
          <a:xfrm flipV="1">
            <a:off x="1301306" y="3510815"/>
            <a:ext cx="9966251" cy="5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FE7A2-FDB5-0040-992A-EC93DD16DC84}"/>
              </a:ext>
            </a:extLst>
          </p:cNvPr>
          <p:cNvGrpSpPr/>
          <p:nvPr/>
        </p:nvGrpSpPr>
        <p:grpSpPr>
          <a:xfrm>
            <a:off x="8893605" y="3310270"/>
            <a:ext cx="120502" cy="1033130"/>
            <a:chOff x="7926579" y="3310270"/>
            <a:chExt cx="120502" cy="10331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0D987-74F1-7E47-99F7-9C3091D32FF3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924328-06DA-5D4D-8DF0-339F14AB7B78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461BA0-3A22-EE4B-9639-39A57AD905CD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69607F-5CD5-9E43-85DD-1D4CF786075F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4D866A-B59D-9F42-A203-19195915327E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27082-2E90-A642-BE55-B026F15EF8BF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3FEE92-F5DD-AF48-BD23-1A6C9DBFBE77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13518745-C88B-404A-9B60-693812D87A06}"/>
              </a:ext>
            </a:extLst>
          </p:cNvPr>
          <p:cNvSpPr/>
          <p:nvPr/>
        </p:nvSpPr>
        <p:spPr>
          <a:xfrm>
            <a:off x="8720822" y="3118955"/>
            <a:ext cx="345565" cy="141576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D2DC93-7A48-8C46-8830-A2A0EE4F4763}"/>
              </a:ext>
            </a:extLst>
          </p:cNvPr>
          <p:cNvGrpSpPr/>
          <p:nvPr/>
        </p:nvGrpSpPr>
        <p:grpSpPr>
          <a:xfrm>
            <a:off x="3319948" y="1562388"/>
            <a:ext cx="537485" cy="4608155"/>
            <a:chOff x="7926579" y="3310270"/>
            <a:chExt cx="120502" cy="1033130"/>
          </a:xfrm>
          <a:solidFill>
            <a:schemeClr val="accent2">
              <a:lumMod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A9E831-B721-0040-A263-36DA86FFE4D6}"/>
                </a:ext>
              </a:extLst>
            </p:cNvPr>
            <p:cNvSpPr/>
            <p:nvPr/>
          </p:nvSpPr>
          <p:spPr>
            <a:xfrm>
              <a:off x="7926579" y="3310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DBE6ED-56DE-0046-8316-F62E813AAC54}"/>
                </a:ext>
              </a:extLst>
            </p:cNvPr>
            <p:cNvSpPr/>
            <p:nvPr/>
          </p:nvSpPr>
          <p:spPr>
            <a:xfrm>
              <a:off x="7926579" y="3462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D749FC-1EF4-5246-850E-0238A17C65BE}"/>
                </a:ext>
              </a:extLst>
            </p:cNvPr>
            <p:cNvSpPr/>
            <p:nvPr/>
          </p:nvSpPr>
          <p:spPr>
            <a:xfrm>
              <a:off x="7926579" y="36150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AAD9B1-F23E-314B-B854-E813D6A00804}"/>
                </a:ext>
              </a:extLst>
            </p:cNvPr>
            <p:cNvSpPr/>
            <p:nvPr/>
          </p:nvSpPr>
          <p:spPr>
            <a:xfrm>
              <a:off x="7926579" y="37674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998210-9D86-6D4C-9010-E2407C33DA46}"/>
                </a:ext>
              </a:extLst>
            </p:cNvPr>
            <p:cNvSpPr/>
            <p:nvPr/>
          </p:nvSpPr>
          <p:spPr>
            <a:xfrm>
              <a:off x="7926579" y="39198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84024E-84AB-D74F-A1FA-75F511CF3F1B}"/>
                </a:ext>
              </a:extLst>
            </p:cNvPr>
            <p:cNvSpPr/>
            <p:nvPr/>
          </p:nvSpPr>
          <p:spPr>
            <a:xfrm>
              <a:off x="7926579" y="40722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8993F7-171F-1544-A17B-4DF8ED7EEFF3}"/>
                </a:ext>
              </a:extLst>
            </p:cNvPr>
            <p:cNvSpPr/>
            <p:nvPr/>
          </p:nvSpPr>
          <p:spPr>
            <a:xfrm>
              <a:off x="7926579" y="4224670"/>
              <a:ext cx="120502" cy="11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AFC655-7249-A248-819A-E64E698C60DD}"/>
              </a:ext>
            </a:extLst>
          </p:cNvPr>
          <p:cNvSpPr txBox="1"/>
          <p:nvPr/>
        </p:nvSpPr>
        <p:spPr>
          <a:xfrm>
            <a:off x="4506645" y="34615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FD82FA5-3092-A548-B56E-56DF79BDD5AE}"/>
              </a:ext>
            </a:extLst>
          </p:cNvPr>
          <p:cNvSpPr/>
          <p:nvPr/>
        </p:nvSpPr>
        <p:spPr>
          <a:xfrm>
            <a:off x="3322102" y="1585401"/>
            <a:ext cx="7255994" cy="4585157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55994 w 7255994"/>
              <a:gd name="connsiteY0" fmla="*/ 1934054 h 4289128"/>
              <a:gd name="connsiteX1" fmla="*/ 6578 w 7255994"/>
              <a:gd name="connsiteY1" fmla="*/ 0 h 4289128"/>
              <a:gd name="connsiteX2" fmla="*/ 0 w 7255994"/>
              <a:gd name="connsiteY2" fmla="*/ 4289128 h 4289128"/>
              <a:gd name="connsiteX3" fmla="*/ 7255994 w 7255994"/>
              <a:gd name="connsiteY3" fmla="*/ 1934054 h 4289128"/>
              <a:gd name="connsiteX0" fmla="*/ 7255994 w 7255994"/>
              <a:gd name="connsiteY0" fmla="*/ 1934054 h 4585157"/>
              <a:gd name="connsiteX1" fmla="*/ 6578 w 7255994"/>
              <a:gd name="connsiteY1" fmla="*/ 0 h 4585157"/>
              <a:gd name="connsiteX2" fmla="*/ 0 w 7255994"/>
              <a:gd name="connsiteY2" fmla="*/ 4585157 h 4585157"/>
              <a:gd name="connsiteX3" fmla="*/ 7255994 w 7255994"/>
              <a:gd name="connsiteY3" fmla="*/ 1934054 h 45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994" h="4585157">
                <a:moveTo>
                  <a:pt x="7255994" y="1934054"/>
                </a:moveTo>
                <a:lnTo>
                  <a:pt x="6578" y="0"/>
                </a:lnTo>
                <a:cubicBezTo>
                  <a:pt x="4385" y="1429709"/>
                  <a:pt x="2193" y="3155448"/>
                  <a:pt x="0" y="4585157"/>
                </a:cubicBezTo>
                <a:lnTo>
                  <a:pt x="7255994" y="1934054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891A1EF-72E4-DE4D-94DA-85F25AE1F6F4}"/>
              </a:ext>
            </a:extLst>
          </p:cNvPr>
          <p:cNvSpPr/>
          <p:nvPr/>
        </p:nvSpPr>
        <p:spPr>
          <a:xfrm>
            <a:off x="3598394" y="2499799"/>
            <a:ext cx="1124910" cy="1381467"/>
          </a:xfrm>
          <a:custGeom>
            <a:avLst/>
            <a:gdLst>
              <a:gd name="connsiteX0" fmla="*/ 0 w 1124910"/>
              <a:gd name="connsiteY0" fmla="*/ 0 h 1381467"/>
              <a:gd name="connsiteX1" fmla="*/ 6579 w 1124910"/>
              <a:gd name="connsiteY1" fmla="*/ 1381467 h 1381467"/>
              <a:gd name="connsiteX2" fmla="*/ 1124910 w 1124910"/>
              <a:gd name="connsiteY2" fmla="*/ 1355154 h 13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4910" h="1381467">
                <a:moveTo>
                  <a:pt x="0" y="0"/>
                </a:moveTo>
                <a:lnTo>
                  <a:pt x="6579" y="1381467"/>
                </a:lnTo>
                <a:lnTo>
                  <a:pt x="1124910" y="1355154"/>
                </a:ln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23E45-BE96-A547-B195-496A2EB7C05D}"/>
              </a:ext>
            </a:extLst>
          </p:cNvPr>
          <p:cNvSpPr txBox="1"/>
          <p:nvPr/>
        </p:nvSpPr>
        <p:spPr>
          <a:xfrm>
            <a:off x="3598394" y="23025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23978F-B06A-DF46-87DC-5C0FB4DE1CD2}"/>
              </a:ext>
            </a:extLst>
          </p:cNvPr>
          <p:cNvSpPr txBox="1"/>
          <p:nvPr/>
        </p:nvSpPr>
        <p:spPr>
          <a:xfrm>
            <a:off x="8451652" y="2484577"/>
            <a:ext cx="11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928459-47E3-744C-B144-0D0CE172D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3" t="19517" r="12903" b="32587"/>
          <a:stretch/>
        </p:blipFill>
        <p:spPr>
          <a:xfrm rot="16200000">
            <a:off x="10531765" y="3294347"/>
            <a:ext cx="1662216" cy="1073056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D2599221-7757-3046-B9C6-E67E6DE328B2}"/>
              </a:ext>
            </a:extLst>
          </p:cNvPr>
          <p:cNvSpPr/>
          <p:nvPr/>
        </p:nvSpPr>
        <p:spPr>
          <a:xfrm>
            <a:off x="3322909" y="1566756"/>
            <a:ext cx="7276021" cy="4604893"/>
          </a:xfrm>
          <a:custGeom>
            <a:avLst/>
            <a:gdLst>
              <a:gd name="connsiteX0" fmla="*/ 7262573 w 7262573"/>
              <a:gd name="connsiteY0" fmla="*/ 2230083 h 4585157"/>
              <a:gd name="connsiteX1" fmla="*/ 0 w 7262573"/>
              <a:gd name="connsiteY1" fmla="*/ 0 h 4585157"/>
              <a:gd name="connsiteX2" fmla="*/ 6579 w 7262573"/>
              <a:gd name="connsiteY2" fmla="*/ 4585157 h 4585157"/>
              <a:gd name="connsiteX3" fmla="*/ 7262573 w 7262573"/>
              <a:gd name="connsiteY3" fmla="*/ 2230083 h 4585157"/>
              <a:gd name="connsiteX0" fmla="*/ 7269151 w 7269151"/>
              <a:gd name="connsiteY0" fmla="*/ 2230083 h 4308864"/>
              <a:gd name="connsiteX1" fmla="*/ 6578 w 7269151"/>
              <a:gd name="connsiteY1" fmla="*/ 0 h 4308864"/>
              <a:gd name="connsiteX2" fmla="*/ 0 w 7269151"/>
              <a:gd name="connsiteY2" fmla="*/ 4308864 h 4308864"/>
              <a:gd name="connsiteX3" fmla="*/ 7269151 w 7269151"/>
              <a:gd name="connsiteY3" fmla="*/ 2230083 h 4308864"/>
              <a:gd name="connsiteX0" fmla="*/ 7276021 w 7276021"/>
              <a:gd name="connsiteY0" fmla="*/ 2526112 h 4604893"/>
              <a:gd name="connsiteX1" fmla="*/ 291 w 7276021"/>
              <a:gd name="connsiteY1" fmla="*/ 0 h 4604893"/>
              <a:gd name="connsiteX2" fmla="*/ 6870 w 7276021"/>
              <a:gd name="connsiteY2" fmla="*/ 4604893 h 4604893"/>
              <a:gd name="connsiteX3" fmla="*/ 7276021 w 7276021"/>
              <a:gd name="connsiteY3" fmla="*/ 2526112 h 460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6021" h="4604893">
                <a:moveTo>
                  <a:pt x="7276021" y="2526112"/>
                </a:moveTo>
                <a:lnTo>
                  <a:pt x="291" y="0"/>
                </a:lnTo>
                <a:cubicBezTo>
                  <a:pt x="-1902" y="1436288"/>
                  <a:pt x="9063" y="3168605"/>
                  <a:pt x="6870" y="4604893"/>
                </a:cubicBezTo>
                <a:lnTo>
                  <a:pt x="7276021" y="2526112"/>
                </a:lnTo>
                <a:close/>
              </a:path>
            </a:pathLst>
          </a:custGeom>
          <a:solidFill>
            <a:srgbClr val="52525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4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D877A-1812-774B-BCC9-4FC4DC71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6" y="1725646"/>
            <a:ext cx="3710710" cy="3645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9D2A1-8672-3E4A-B9ED-22CAF318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33" y="1725646"/>
            <a:ext cx="5313184" cy="247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40E8F4-F299-E849-A81A-F9A6062A755F}"/>
              </a:ext>
            </a:extLst>
          </p:cNvPr>
          <p:cNvSpPr txBox="1"/>
          <p:nvPr/>
        </p:nvSpPr>
        <p:spPr>
          <a:xfrm>
            <a:off x="5011340" y="4197386"/>
            <a:ext cx="26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pin-cushion distortion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4C89C-80CA-E245-9C23-1D754222EB22}"/>
              </a:ext>
            </a:extLst>
          </p:cNvPr>
          <p:cNvSpPr txBox="1"/>
          <p:nvPr/>
        </p:nvSpPr>
        <p:spPr>
          <a:xfrm>
            <a:off x="8218884" y="4197386"/>
            <a:ext cx="26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3830544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C77BB6-9287-9846-BC36-A66D0357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44" y="1614487"/>
            <a:ext cx="3738562" cy="5036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correction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463EA-1130-164A-B9A6-F54D4B9A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88" y="1021556"/>
            <a:ext cx="3304362" cy="180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6D676-FFED-794A-AEC7-D3C8313D3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69" y="1606550"/>
            <a:ext cx="3705049" cy="5044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F6E97-9DED-EE40-B9FB-851069806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807" y="1058757"/>
            <a:ext cx="3487546" cy="1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D5B1-2B09-B24F-B0B2-C055004E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00" y="125508"/>
            <a:ext cx="5795600" cy="66069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5690D1-6849-134B-A198-5A83CABC6927}"/>
              </a:ext>
            </a:extLst>
          </p:cNvPr>
          <p:cNvSpPr/>
          <p:nvPr/>
        </p:nvSpPr>
        <p:spPr>
          <a:xfrm>
            <a:off x="8993800" y="6470882"/>
            <a:ext cx="2903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virtualspeech.com</a:t>
            </a:r>
            <a:r>
              <a:rPr lang="en-US" sz="1100" dirty="0"/>
              <a:t>/blog/history-of-</a:t>
            </a:r>
            <a:r>
              <a:rPr lang="en-US" sz="1100" dirty="0" err="1"/>
              <a:t>vr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F475E-9A84-9248-9D4F-1ADE398C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2" y="3988898"/>
            <a:ext cx="1773141" cy="2481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9EF7B-67D2-CA4D-BDC0-DAE812CB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75" y="3988898"/>
            <a:ext cx="3145962" cy="21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3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88687"/>
            <a:ext cx="6894286" cy="6480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3CCF7-E50E-324B-9C83-BC188C5AA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6" t="1183" r="29436" b="16857"/>
          <a:stretch/>
        </p:blipFill>
        <p:spPr>
          <a:xfrm>
            <a:off x="7569200" y="4821276"/>
            <a:ext cx="406400" cy="481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5CDF-EBEC-0148-9A0C-845FD56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900740"/>
            <a:ext cx="449944" cy="417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7C6AC-4B6A-E849-9E00-3564946A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543" y="3421743"/>
            <a:ext cx="217714" cy="217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297" y="2598407"/>
            <a:ext cx="287142" cy="3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3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9233-D873-77EC-DE68-E9F6FA1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23366-2DD0-72D0-EDED-96455701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852550"/>
            <a:ext cx="6349335" cy="2576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BEF002-E8EA-6ECC-65FD-9582E300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73" y="2236058"/>
            <a:ext cx="4515268" cy="409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97F58-D9B0-DED7-7D12-DDFEDA437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03" y="3726998"/>
            <a:ext cx="2438958" cy="246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B6915-0016-D8C2-0E9E-90AAEB38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41" y="5878022"/>
            <a:ext cx="988534" cy="2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6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C0A-32DD-1B4D-B787-6AA32BD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 readers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38FE5-5B1A-7244-B80B-CEEC5B22B1FA}"/>
              </a:ext>
            </a:extLst>
          </p:cNvPr>
          <p:cNvSpPr/>
          <p:nvPr/>
        </p:nvSpPr>
        <p:spPr>
          <a:xfrm>
            <a:off x="3661293" y="2122766"/>
            <a:ext cx="485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stanford.edu</a:t>
            </a:r>
            <a:r>
              <a:rPr lang="en-US" dirty="0"/>
              <a:t>/class/ee267/</a:t>
            </a:r>
            <a:r>
              <a:rPr lang="en-US" dirty="0" err="1"/>
              <a:t>syllabus.html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6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2571118" y="1787650"/>
            <a:ext cx="68228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Theory (19h)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17h lectures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2h reading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Practice (66h)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2h tutorials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32h CW1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about 32h CW2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70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feedback/criticism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35712" y="1240755"/>
            <a:ext cx="89892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CW1 took too long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Course notes might be helpful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Would like more </a:t>
            </a:r>
            <a:r>
              <a:rPr lang="en-US" sz="2800" dirty="0" err="1"/>
              <a:t>maths</a:t>
            </a:r>
            <a:r>
              <a:rPr lang="en-US" sz="2800" dirty="0"/>
              <a:t>!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Presentations for CW1 caused confusion, given enrolment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Subjective assessment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18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would like your feedback on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761363"/>
            <a:ext cx="9495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Suggestions for changes to syllabus? 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870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Feedback/nomination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42830" y="1639559"/>
            <a:ext cx="9495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 course survey 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endParaRPr lang="en-US" sz="2800" dirty="0"/>
          </a:p>
          <a:p>
            <a:r>
              <a:rPr lang="en-US" sz="2800" dirty="0"/>
              <a:t>2) Nominate for award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8A134-9DAB-9B43-902F-9BB18C6E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39" y="3626580"/>
            <a:ext cx="3233120" cy="25110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CA187-372E-2045-9B4D-2D22C5DC5CE1}"/>
              </a:ext>
            </a:extLst>
          </p:cNvPr>
          <p:cNvSpPr/>
          <p:nvPr/>
        </p:nvSpPr>
        <p:spPr>
          <a:xfrm>
            <a:off x="5011370" y="2969065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FFFFFF"/>
                </a:solidFill>
                <a:latin typeface="Source Sans Pro" panose="020F0502020204030204" pitchFamily="34" charset="0"/>
                <a:hlinkClick r:id="rId3"/>
              </a:rPr>
              <a:t>teaching.awards@eusa.ed.ac.uk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69B3C-891C-1D44-90FF-B620A1EFA37D}"/>
              </a:ext>
            </a:extLst>
          </p:cNvPr>
          <p:cNvSpPr/>
          <p:nvPr/>
        </p:nvSpPr>
        <p:spPr>
          <a:xfrm>
            <a:off x="424347" y="6410627"/>
            <a:ext cx="692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www.eusa.ed.ac.uk</a:t>
            </a:r>
            <a:r>
              <a:rPr lang="en-US" dirty="0"/>
              <a:t>/</a:t>
            </a:r>
            <a:r>
              <a:rPr lang="en-US" dirty="0" err="1"/>
              <a:t>whatson</a:t>
            </a:r>
            <a:r>
              <a:rPr lang="en-US" dirty="0"/>
              <a:t>/awards/</a:t>
            </a:r>
            <a:r>
              <a:rPr lang="en-US" dirty="0" err="1"/>
              <a:t>teachingawards</a:t>
            </a:r>
            <a:r>
              <a:rPr lang="en-US" dirty="0"/>
              <a:t>/</a:t>
            </a:r>
            <a:r>
              <a:rPr lang="en-US" dirty="0" err="1"/>
              <a:t>faqs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BEF66-2216-A647-B83C-A72BF25CC0F4}"/>
              </a:ext>
            </a:extLst>
          </p:cNvPr>
          <p:cNvSpPr txBox="1"/>
          <p:nvPr/>
        </p:nvSpPr>
        <p:spPr>
          <a:xfrm>
            <a:off x="7005711" y="6423792"/>
            <a:ext cx="490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(cookies trouble? try it in an incognito window)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447B4-EC3B-C158-73E7-8565A8126389}"/>
              </a:ext>
            </a:extLst>
          </p:cNvPr>
          <p:cNvSpPr txBox="1"/>
          <p:nvPr/>
        </p:nvSpPr>
        <p:spPr>
          <a:xfrm>
            <a:off x="4741410" y="1760982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forms.office.com</a:t>
            </a:r>
            <a:r>
              <a:rPr lang="en-US" dirty="0">
                <a:hlinkClick r:id="rId4"/>
              </a:rPr>
              <a:t>/e/r6XvcpSUze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76785-15DB-605B-39E7-C249DF4AD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55" y="3971299"/>
            <a:ext cx="3219142" cy="21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uncanny valley </a:t>
            </a:r>
            <a:r>
              <a:rPr lang="en-US" sz="1400" dirty="0"/>
              <a:t>[</a:t>
            </a:r>
            <a:r>
              <a:rPr lang="en-GB" sz="1400" dirty="0">
                <a:effectLst/>
              </a:rPr>
              <a:t>Masahiro Mori 1970</a:t>
            </a:r>
            <a:r>
              <a:rPr lang="en-US" sz="1400" dirty="0"/>
              <a:t>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9" y="1450704"/>
            <a:ext cx="4209142" cy="3956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3CCF7-E50E-324B-9C83-BC188C5AA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6" t="1183" r="29436" b="16857"/>
          <a:stretch/>
        </p:blipFill>
        <p:spPr>
          <a:xfrm>
            <a:off x="6110513" y="4331415"/>
            <a:ext cx="1944916" cy="23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85CDF-EBEC-0148-9A0C-845FD56D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71" y="3070125"/>
            <a:ext cx="1741714" cy="1617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7C6AC-4B6A-E849-9E00-3564946A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731" y="2982931"/>
            <a:ext cx="1095338" cy="109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262" y="1707979"/>
            <a:ext cx="1035134" cy="12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uncanny valley </a:t>
            </a:r>
            <a:r>
              <a:rPr lang="en-US" sz="1400" dirty="0"/>
              <a:t>[</a:t>
            </a:r>
            <a:r>
              <a:rPr lang="en-GB" sz="1400" dirty="0">
                <a:effectLst/>
              </a:rPr>
              <a:t>Masahiro Mori 1970</a:t>
            </a:r>
            <a:r>
              <a:rPr lang="en-US" sz="1400" dirty="0"/>
              <a:t>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2367-2CDF-9D4A-8271-8E6FA5EA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9" y="1450704"/>
            <a:ext cx="4209142" cy="3956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A8CDF-52E6-4E4F-8AD0-09653683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62" y="1707979"/>
            <a:ext cx="1035134" cy="1298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E268D-4CA5-7E4B-B2D8-6A1901F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569" y="3530771"/>
            <a:ext cx="575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01CA3-BC77-6149-BEF9-FACBA8DD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9" y="1441582"/>
            <a:ext cx="5977594" cy="3367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A975B-DFC9-C949-B625-D13B818C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76" y="1441582"/>
            <a:ext cx="5402663" cy="33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1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4B13-1928-6840-B2E4-2DD0012F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5B0F1-2D99-D740-89C0-9046B5E2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9" y="1533368"/>
            <a:ext cx="3429004" cy="19202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C15B-16B7-7944-ADF8-F7FC0C814102}"/>
              </a:ext>
            </a:extLst>
          </p:cNvPr>
          <p:cNvGrpSpPr/>
          <p:nvPr/>
        </p:nvGrpSpPr>
        <p:grpSpPr>
          <a:xfrm>
            <a:off x="5682464" y="1508758"/>
            <a:ext cx="6382534" cy="1920242"/>
            <a:chOff x="5537209" y="1274790"/>
            <a:chExt cx="6382534" cy="1920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879C26-EE9D-194A-A4F9-AF6652BA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209" y="1274790"/>
              <a:ext cx="3549076" cy="19202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E7FEB-6EFC-FA45-B9E0-0CB4583E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6285" y="1274790"/>
              <a:ext cx="2833458" cy="189963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C8313-8265-4943-B24E-B19E9FED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2" y="1533368"/>
            <a:ext cx="1612602" cy="1923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39EBF-E53A-5742-90B0-756986B1EFF8}"/>
              </a:ext>
            </a:extLst>
          </p:cNvPr>
          <p:cNvSpPr txBox="1"/>
          <p:nvPr/>
        </p:nvSpPr>
        <p:spPr>
          <a:xfrm>
            <a:off x="135172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stereo vision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997D-91F7-6542-ACB6-9B011984C6C0}"/>
              </a:ext>
            </a:extLst>
          </p:cNvPr>
          <p:cNvSpPr txBox="1"/>
          <p:nvPr/>
        </p:nvSpPr>
        <p:spPr>
          <a:xfrm>
            <a:off x="2975114" y="3453610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Display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99405-A994-AF4C-A2A8-F7378FAEF90C}"/>
              </a:ext>
            </a:extLst>
          </p:cNvPr>
          <p:cNvSpPr txBox="1"/>
          <p:nvPr/>
        </p:nvSpPr>
        <p:spPr>
          <a:xfrm>
            <a:off x="7443747" y="3453610"/>
            <a:ext cx="337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Low-latency stereo rendering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FD27A-EFA6-FE4C-8104-6480EBE07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71" y="4250508"/>
            <a:ext cx="1773141" cy="248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93E99-0671-9846-AA16-AEFFA6BCC42D}"/>
              </a:ext>
            </a:extLst>
          </p:cNvPr>
          <p:cNvSpPr txBox="1"/>
          <p:nvPr/>
        </p:nvSpPr>
        <p:spPr>
          <a:xfrm>
            <a:off x="2608028" y="6401103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Haptic feedback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88A54-9DF5-7D41-884B-EE9A75A77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34" y="4250508"/>
            <a:ext cx="3145962" cy="211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590CC-4DCF-DB49-AD30-34FA8F27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64" y="4250508"/>
            <a:ext cx="3231769" cy="215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99D3F4-A07E-FC4E-BA01-A198D817B643}"/>
              </a:ext>
            </a:extLst>
          </p:cNvPr>
          <p:cNvSpPr txBox="1"/>
          <p:nvPr/>
        </p:nvSpPr>
        <p:spPr>
          <a:xfrm>
            <a:off x="6573080" y="6399325"/>
            <a:ext cx="177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VR smell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63422-F331-7B45-9E78-6E92EF968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539" y="4250507"/>
            <a:ext cx="2148817" cy="2148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477CD-D24E-6B4A-BB0E-47E98B8D7B32}"/>
              </a:ext>
            </a:extLst>
          </p:cNvPr>
          <p:cNvSpPr txBox="1"/>
          <p:nvPr/>
        </p:nvSpPr>
        <p:spPr>
          <a:xfrm>
            <a:off x="9334832" y="6403719"/>
            <a:ext cx="221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Stereo/surround sound</a:t>
            </a:r>
          </a:p>
        </p:txBody>
      </p:sp>
    </p:spTree>
    <p:extLst>
      <p:ext uri="{BB962C8B-B14F-4D97-AF65-F5344CB8AC3E}">
        <p14:creationId xmlns:p14="http://schemas.microsoft.com/office/powerpoint/2010/main" val="154976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94-BD68-ED41-A7B4-1EDDCE3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Stereopsis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46690-ED44-CC40-B2C2-528733A6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1" y="1395123"/>
            <a:ext cx="25400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FC506-A1A4-924A-B27C-2765154FF840}"/>
              </a:ext>
            </a:extLst>
          </p:cNvPr>
          <p:cNvSpPr txBox="1"/>
          <p:nvPr/>
        </p:nvSpPr>
        <p:spPr>
          <a:xfrm>
            <a:off x="1542554" y="3373212"/>
            <a:ext cx="100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466B-73EE-D746-9DD9-F3569AAE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" t="813" r="24883" b="-813"/>
          <a:stretch/>
        </p:blipFill>
        <p:spPr>
          <a:xfrm>
            <a:off x="3627757" y="1395123"/>
            <a:ext cx="3496350" cy="380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3DABF-0C9F-744D-B842-054F94A3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313" y="211414"/>
            <a:ext cx="669666" cy="798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762D9-98A6-3C45-832F-A1FF3C696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347" y="690780"/>
            <a:ext cx="5307092" cy="465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4582</TotalTime>
  <Words>526</Words>
  <Application>Microsoft Macintosh PowerPoint</Application>
  <PresentationFormat>Widescreen</PresentationFormat>
  <Paragraphs>227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Calisto MT</vt:lpstr>
      <vt:lpstr>Slack-Lato</vt:lpstr>
      <vt:lpstr>Source Sans Pro</vt:lpstr>
      <vt:lpstr>Wingdings 2</vt:lpstr>
      <vt:lpstr>Slate</vt:lpstr>
      <vt:lpstr>Computer Graphics</vt:lpstr>
      <vt:lpstr>On demand: Shadow maps</vt:lpstr>
      <vt:lpstr>PowerPoint Presentation</vt:lpstr>
      <vt:lpstr>PowerPoint Presentation</vt:lpstr>
      <vt:lpstr>The uncanny valley [Masahiro Mori 1970]</vt:lpstr>
      <vt:lpstr>The uncanny valley [Masahiro Mori 1970]</vt:lpstr>
      <vt:lpstr>PowerPoint Presentation</vt:lpstr>
      <vt:lpstr>VR systems</vt:lpstr>
      <vt:lpstr>Stereopsis</vt:lpstr>
      <vt:lpstr>Focus</vt:lpstr>
      <vt:lpstr>Conflict – flat stereo displays</vt:lpstr>
      <vt:lpstr>Depth perception</vt:lpstr>
      <vt:lpstr>Visual Field</vt:lpstr>
      <vt:lpstr>Visual System - considerations</vt:lpstr>
      <vt:lpstr>VR systems</vt:lpstr>
      <vt:lpstr>3D displays?</vt:lpstr>
      <vt:lpstr>3D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Stereo displays</vt:lpstr>
      <vt:lpstr>Holographic displays</vt:lpstr>
      <vt:lpstr>Head mounted displays</vt:lpstr>
      <vt:lpstr>VR systems</vt:lpstr>
      <vt:lpstr>Stereo rendering for HMDs</vt:lpstr>
      <vt:lpstr>Most HMDs are simple magnifiers</vt:lpstr>
      <vt:lpstr>Single view – centred scene</vt:lpstr>
      <vt:lpstr>Single view – symmetric view frustum </vt:lpstr>
      <vt:lpstr>Two views ?</vt:lpstr>
      <vt:lpstr>Two views ?</vt:lpstr>
      <vt:lpstr>Two views ?</vt:lpstr>
      <vt:lpstr>Two views – asymmetric frusta</vt:lpstr>
      <vt:lpstr>Lens distortion</vt:lpstr>
      <vt:lpstr>Lens distortion correction</vt:lpstr>
      <vt:lpstr>PowerPoint Presentation</vt:lpstr>
      <vt:lpstr>PowerPoint Presentation</vt:lpstr>
      <vt:lpstr>Interested readers …</vt:lpstr>
      <vt:lpstr>This course …</vt:lpstr>
      <vt:lpstr>Main feedback/criticism</vt:lpstr>
      <vt:lpstr>I would like your feedback on …</vt:lpstr>
      <vt:lpstr>Feedback/nomination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542</cp:revision>
  <dcterms:created xsi:type="dcterms:W3CDTF">2019-09-17T08:37:08Z</dcterms:created>
  <dcterms:modified xsi:type="dcterms:W3CDTF">2024-11-21T12:10:09Z</dcterms:modified>
</cp:coreProperties>
</file>